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26"/>
  </p:notesMasterIdLst>
  <p:sldIdLst>
    <p:sldId id="969" r:id="rId6"/>
    <p:sldId id="1367" r:id="rId7"/>
    <p:sldId id="1351" r:id="rId8"/>
    <p:sldId id="1388" r:id="rId9"/>
    <p:sldId id="1382" r:id="rId10"/>
    <p:sldId id="1227" r:id="rId11"/>
    <p:sldId id="1368" r:id="rId12"/>
    <p:sldId id="1376" r:id="rId13"/>
    <p:sldId id="1389" r:id="rId14"/>
    <p:sldId id="1381" r:id="rId15"/>
    <p:sldId id="1391" r:id="rId16"/>
    <p:sldId id="1392" r:id="rId17"/>
    <p:sldId id="1127" r:id="rId18"/>
    <p:sldId id="1354" r:id="rId19"/>
    <p:sldId id="1390" r:id="rId20"/>
    <p:sldId id="1371" r:id="rId21"/>
    <p:sldId id="1393" r:id="rId22"/>
    <p:sldId id="1352" r:id="rId23"/>
    <p:sldId id="1144" r:id="rId24"/>
    <p:sldId id="138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第三课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1" y="0"/>
            <a:ext cx="1219199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一、认识基督的超越。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1-7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、基督超越天使。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1-2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、基督超越摩西。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3-4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、基督超越祭司。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5-7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二、接受基督的美好。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8-10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、基督是更美之约的中保。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8-9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、基督是更美的祭物。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三、持定基督的道路。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11-13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、效法古人信心的榜样。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、忍受基督管教的功课。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、实践肢体相爱的生命。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155407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诗篇（大卫的诗）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95:1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来啊，我们要向耶和华歌唱，向拯救我们的磐石欢呼！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95:2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我们要来感谢他，用诗歌向他欢呼！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95:3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因耶和华为大神，为大王，超乎万神之上。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95:4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地的深处在他手中；山的高峰也属他。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95:5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海洋属他，是他造的；旱地也是他手造成的。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95:6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来啊，我们要屈身敬拜，在造我们的耶和华面前跪下。</a:t>
            </a:r>
          </a:p>
        </p:txBody>
      </p:sp>
    </p:spTree>
    <p:extLst>
      <p:ext uri="{BB962C8B-B14F-4D97-AF65-F5344CB8AC3E}">
        <p14:creationId xmlns:p14="http://schemas.microsoft.com/office/powerpoint/2010/main" val="164410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95:7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因为他是我们的上帝；我们是他草场的羊，是他手下的民。惟愿你们今天听他的话：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95:8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你们不可硬着心，像当日在米利巴，就是在旷野的玛撒。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95:9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那时，你们的祖宗试我探我，并且观看我的作为。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95:10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四十年之久，我厌烦那世代，说：这是心里迷糊的百姓，竟不晓得我的作为！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95:11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所以，我在怒中起誓，说：他们断不可进入我的安息！</a:t>
            </a:r>
          </a:p>
        </p:txBody>
      </p:sp>
    </p:spTree>
    <p:extLst>
      <p:ext uri="{BB962C8B-B14F-4D97-AF65-F5344CB8AC3E}">
        <p14:creationId xmlns:p14="http://schemas.microsoft.com/office/powerpoint/2010/main" val="1530467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、认识基督超越摩西。	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3:1-3:6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、反省摩西时代以色列人的教训。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3:7-3:11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、谨慎坚持在基督里的信心。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3:12-3:19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963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同蒙天召的圣洁弟兄啊，你们应当思想我们所认为使者、为大祭司的耶稣。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他为那设立他的尽忠，如同摩西在上帝的全家尽忠一样。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他比摩西算是更配多得荣耀，好像建造房屋的比房屋更尊荣；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因为房屋都必有人建造，但建造万物的就是上帝。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摩西为仆人，在上帝的全家诚然尽忠，为要证明将来必传说的事。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但基督为儿子，治理上帝的家；我们若将可夸的盼望和胆量坚持到底，便是他的家了。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151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05A2E6-B8A7-E623-9780-063CF07250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183075"/>
              </p:ext>
            </p:extLst>
          </p:nvPr>
        </p:nvGraphicFramePr>
        <p:xfrm>
          <a:off x="245806" y="521110"/>
          <a:ext cx="11621728" cy="55847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4775">
                  <a:extLst>
                    <a:ext uri="{9D8B030D-6E8A-4147-A177-3AD203B41FA5}">
                      <a16:colId xmlns:a16="http://schemas.microsoft.com/office/drawing/2014/main" val="1005828341"/>
                    </a:ext>
                  </a:extLst>
                </a:gridCol>
                <a:gridCol w="4758813">
                  <a:extLst>
                    <a:ext uri="{9D8B030D-6E8A-4147-A177-3AD203B41FA5}">
                      <a16:colId xmlns:a16="http://schemas.microsoft.com/office/drawing/2014/main" val="1342237743"/>
                    </a:ext>
                  </a:extLst>
                </a:gridCol>
                <a:gridCol w="4798140">
                  <a:extLst>
                    <a:ext uri="{9D8B030D-6E8A-4147-A177-3AD203B41FA5}">
                      <a16:colId xmlns:a16="http://schemas.microsoft.com/office/drawing/2014/main" val="1136878124"/>
                    </a:ext>
                  </a:extLst>
                </a:gridCol>
              </a:tblGrid>
              <a:tr h="1396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摩西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93205387"/>
                  </a:ext>
                </a:extLst>
              </a:tr>
              <a:tr h="1396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被建造的房屋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建造房屋的上帝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78124439"/>
                  </a:ext>
                </a:extLst>
              </a:tr>
              <a:tr h="1396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家里的仆人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全家的主人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7524991"/>
                  </a:ext>
                </a:extLst>
              </a:tr>
              <a:tr h="1396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得享荣耀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更加尊荣（源头）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4016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1310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、基督和摩西都是天父家中尽忠的榜样，你我是天父家中尽忠的仆人吗？要在这点上成功，经文中有提到怎样的教导？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517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、认识基督超越摩西。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3:1-3:6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、反省摩西时代以色列人的教训。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3:7-3:11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、谨慎坚持在基督里的信心。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3:12-3:19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887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75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圣灵有话说：你们今日若听他的话，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就不可硬着心，像在旷野惹他发怒、试探他的时候一样。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在那里，你们的祖宗试我探我，并且观看我的作为有四十年之久。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所以，我厌烦那世代的人，说：他们心里常常迷糊，竟不晓得我的作为！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我就在怒中起誓说：他们断不可进入我的安息。</a:t>
            </a:r>
          </a:p>
        </p:txBody>
      </p:sp>
    </p:spTree>
    <p:extLst>
      <p:ext uri="{BB962C8B-B14F-4D97-AF65-F5344CB8AC3E}">
        <p14:creationId xmlns:p14="http://schemas.microsoft.com/office/powerpoint/2010/main" val="1164801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经上说：「你们今日若听他的话，就不可硬着心，像惹他发怒的日子一样。」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那时，听见他话惹他发怒的是谁呢？岂不是跟着摩西从埃及出来的众人吗？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上帝四十年之久，又厌烦谁呢？岂不是那些犯罪、尸首倒在旷野的人吗？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又向谁起誓，不容他们进入他的安息呢？岂不是向那些不信从的人吗？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这样看来，他们不能进入安息是因为不信的缘故了。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119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BC2166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1991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亚伯拉罕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BC1876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1446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以色列人在埃及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BC1446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1406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出埃及旷野流浪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BC1406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1050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士师时期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382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A13E5E4-5F38-AF62-0E7D-DC49306F3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792597"/>
              </p:ext>
            </p:extLst>
          </p:nvPr>
        </p:nvGraphicFramePr>
        <p:xfrm>
          <a:off x="-1" y="0"/>
          <a:ext cx="12191999" cy="6858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6466">
                  <a:extLst>
                    <a:ext uri="{9D8B030D-6E8A-4147-A177-3AD203B41FA5}">
                      <a16:colId xmlns:a16="http://schemas.microsoft.com/office/drawing/2014/main" val="1821521466"/>
                    </a:ext>
                  </a:extLst>
                </a:gridCol>
                <a:gridCol w="2079811">
                  <a:extLst>
                    <a:ext uri="{9D8B030D-6E8A-4147-A177-3AD203B41FA5}">
                      <a16:colId xmlns:a16="http://schemas.microsoft.com/office/drawing/2014/main" val="3961129519"/>
                    </a:ext>
                  </a:extLst>
                </a:gridCol>
                <a:gridCol w="3253373">
                  <a:extLst>
                    <a:ext uri="{9D8B030D-6E8A-4147-A177-3AD203B41FA5}">
                      <a16:colId xmlns:a16="http://schemas.microsoft.com/office/drawing/2014/main" val="3603156924"/>
                    </a:ext>
                  </a:extLst>
                </a:gridCol>
                <a:gridCol w="2079811">
                  <a:extLst>
                    <a:ext uri="{9D8B030D-6E8A-4147-A177-3AD203B41FA5}">
                      <a16:colId xmlns:a16="http://schemas.microsoft.com/office/drawing/2014/main" val="1186858874"/>
                    </a:ext>
                  </a:extLst>
                </a:gridCol>
                <a:gridCol w="3142538">
                  <a:extLst>
                    <a:ext uri="{9D8B030D-6E8A-4147-A177-3AD203B41FA5}">
                      <a16:colId xmlns:a16="http://schemas.microsoft.com/office/drawing/2014/main" val="957866846"/>
                    </a:ext>
                  </a:extLst>
                </a:gridCol>
              </a:tblGrid>
              <a:tr h="3485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</a:rPr>
                        <a:t>时间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地点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事件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经文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以色列人的反应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extLst>
                  <a:ext uri="{0D108BD9-81ED-4DB2-BD59-A6C34878D82A}">
                    <a16:rowId xmlns:a16="http://schemas.microsoft.com/office/drawing/2014/main" val="2373658792"/>
                  </a:ext>
                </a:extLst>
              </a:tr>
              <a:tr h="6967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BC1446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埃及、兰塞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被加重担子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出</a:t>
                      </a:r>
                      <a:r>
                        <a:rPr lang="en-US" sz="1600">
                          <a:effectLst/>
                        </a:rPr>
                        <a:t>5</a:t>
                      </a:r>
                      <a:r>
                        <a:rPr lang="zh-CN" sz="1600">
                          <a:effectLst/>
                        </a:rPr>
                        <a:t>／</a:t>
                      </a: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抱怨</a:t>
                      </a:r>
                      <a:r>
                        <a:rPr lang="en-US" sz="1600">
                          <a:effectLst/>
                        </a:rPr>
                        <a:t>1</a:t>
                      </a:r>
                      <a:r>
                        <a:rPr lang="zh-CN" sz="1600">
                          <a:effectLst/>
                        </a:rPr>
                        <a:t>、愁烦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extLst>
                  <a:ext uri="{0D108BD9-81ED-4DB2-BD59-A6C34878D82A}">
                    <a16:rowId xmlns:a16="http://schemas.microsoft.com/office/drawing/2014/main" val="4007589744"/>
                  </a:ext>
                </a:extLst>
              </a:tr>
              <a:tr h="61213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约二月初五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比哈希录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</a:rPr>
                        <a:t>过红海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出</a:t>
                      </a:r>
                      <a:r>
                        <a:rPr lang="en-US" sz="1600">
                          <a:effectLst/>
                        </a:rPr>
                        <a:t>14</a:t>
                      </a:r>
                      <a:r>
                        <a:rPr lang="zh-CN" sz="1600">
                          <a:effectLst/>
                        </a:rPr>
                        <a:t>／</a:t>
                      </a:r>
                      <a:r>
                        <a:rPr lang="en-US" sz="1600">
                          <a:effectLst/>
                        </a:rPr>
                        <a:t>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哀求，抱怨</a:t>
                      </a: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extLst>
                  <a:ext uri="{0D108BD9-81ED-4DB2-BD59-A6C34878D82A}">
                    <a16:rowId xmlns:a16="http://schemas.microsoft.com/office/drawing/2014/main" val="2148286887"/>
                  </a:ext>
                </a:extLst>
              </a:tr>
              <a:tr h="61213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约二月初八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玛拉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水苦，定律例典章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出</a:t>
                      </a:r>
                      <a:r>
                        <a:rPr lang="en-US" sz="1600">
                          <a:effectLst/>
                        </a:rPr>
                        <a:t>15</a:t>
                      </a:r>
                      <a:r>
                        <a:rPr lang="zh-CN" sz="1600">
                          <a:effectLst/>
                        </a:rPr>
                        <a:t>：</a:t>
                      </a:r>
                      <a:r>
                        <a:rPr lang="en-US" sz="1600">
                          <a:effectLst/>
                        </a:rPr>
                        <a:t>22</a:t>
                      </a:r>
                      <a:r>
                        <a:rPr lang="zh-CN" sz="1600">
                          <a:effectLst/>
                        </a:rPr>
                        <a:t>－</a:t>
                      </a:r>
                      <a:r>
                        <a:rPr lang="en-US" sz="1600">
                          <a:effectLst/>
                        </a:rPr>
                        <a:t>26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抱怨</a:t>
                      </a: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extLst>
                  <a:ext uri="{0D108BD9-81ED-4DB2-BD59-A6C34878D82A}">
                    <a16:rowId xmlns:a16="http://schemas.microsoft.com/office/drawing/2014/main" val="2129316235"/>
                  </a:ext>
                </a:extLst>
              </a:tr>
              <a:tr h="61213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二月十五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以琳和西奈中间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</a:rPr>
                        <a:t>缺粮，赐鹌鹑吗哪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出</a:t>
                      </a:r>
                      <a:r>
                        <a:rPr lang="en-US" sz="1600">
                          <a:effectLst/>
                        </a:rPr>
                        <a:t>16</a:t>
                      </a:r>
                      <a:r>
                        <a:rPr lang="zh-CN" sz="1600">
                          <a:effectLst/>
                        </a:rPr>
                        <a:t>：</a:t>
                      </a:r>
                      <a:r>
                        <a:rPr lang="en-US" sz="1600">
                          <a:effectLst/>
                        </a:rPr>
                        <a:t>22</a:t>
                      </a:r>
                      <a:r>
                        <a:rPr lang="zh-CN" sz="1600">
                          <a:effectLst/>
                        </a:rPr>
                        <a:t>－</a:t>
                      </a:r>
                      <a:r>
                        <a:rPr lang="en-US" sz="1600">
                          <a:effectLst/>
                        </a:rPr>
                        <a:t>26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抱怨</a:t>
                      </a:r>
                      <a:r>
                        <a:rPr lang="en-US" sz="1600">
                          <a:effectLst/>
                        </a:rPr>
                        <a:t>4</a:t>
                      </a:r>
                      <a:r>
                        <a:rPr lang="zh-CN" sz="1600">
                          <a:effectLst/>
                        </a:rPr>
                        <a:t>，贪婪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extLst>
                  <a:ext uri="{0D108BD9-81ED-4DB2-BD59-A6C34878D82A}">
                    <a16:rowId xmlns:a16="http://schemas.microsoft.com/office/drawing/2014/main" val="2124445086"/>
                  </a:ext>
                </a:extLst>
              </a:tr>
              <a:tr h="61213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（出</a:t>
                      </a:r>
                      <a:r>
                        <a:rPr lang="en-US" sz="1600">
                          <a:effectLst/>
                        </a:rPr>
                        <a:t>1</a:t>
                      </a:r>
                      <a:r>
                        <a:rPr lang="zh-CN" sz="1600">
                          <a:effectLst/>
                        </a:rPr>
                        <a:t>个月）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</a:rPr>
                        <a:t>利非订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缺水，击打何烈磐石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出</a:t>
                      </a:r>
                      <a:r>
                        <a:rPr lang="en-US" sz="1600">
                          <a:effectLst/>
                        </a:rPr>
                        <a:t>17</a:t>
                      </a:r>
                      <a:r>
                        <a:rPr lang="zh-CN" sz="1600">
                          <a:effectLst/>
                        </a:rPr>
                        <a:t>：</a:t>
                      </a:r>
                      <a:r>
                        <a:rPr lang="en-US" sz="1600">
                          <a:effectLst/>
                        </a:rPr>
                        <a:t>1</a:t>
                      </a:r>
                      <a:r>
                        <a:rPr lang="zh-CN" sz="1600">
                          <a:effectLst/>
                        </a:rPr>
                        <a:t>－</a:t>
                      </a:r>
                      <a:r>
                        <a:rPr lang="en-US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抱怨</a:t>
                      </a:r>
                      <a:r>
                        <a:rPr lang="en-US" sz="1600">
                          <a:effectLst/>
                        </a:rPr>
                        <a:t>5</a:t>
                      </a:r>
                      <a:r>
                        <a:rPr lang="zh-CN" sz="1600">
                          <a:effectLst/>
                        </a:rPr>
                        <a:t>，争闹，试探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extLst>
                  <a:ext uri="{0D108BD9-81ED-4DB2-BD59-A6C34878D82A}">
                    <a16:rowId xmlns:a16="http://schemas.microsoft.com/office/drawing/2014/main" val="3315346679"/>
                  </a:ext>
                </a:extLst>
              </a:tr>
              <a:tr h="61213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zh-CN" sz="1600" dirty="0">
                          <a:effectLst/>
                        </a:rPr>
                        <a:t>二月二十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基博罗－哈他瓦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民食鹌鹑而遭击杀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民</a:t>
                      </a:r>
                      <a:r>
                        <a:rPr lang="en-US" sz="1600">
                          <a:effectLst/>
                        </a:rPr>
                        <a:t>11</a:t>
                      </a:r>
                      <a:r>
                        <a:rPr lang="zh-CN" sz="1600">
                          <a:effectLst/>
                        </a:rPr>
                        <a:t>：</a:t>
                      </a:r>
                      <a:r>
                        <a:rPr lang="en-US" sz="1600">
                          <a:effectLst/>
                        </a:rPr>
                        <a:t>4</a:t>
                      </a:r>
                      <a:r>
                        <a:rPr lang="zh-CN" sz="1600">
                          <a:effectLst/>
                        </a:rPr>
                        <a:t>－</a:t>
                      </a:r>
                      <a:r>
                        <a:rPr lang="en-US" sz="1600">
                          <a:effectLst/>
                        </a:rPr>
                        <a:t>35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</a:rPr>
                        <a:t>起贪欲之心，哭号抱怨</a:t>
                      </a:r>
                      <a:r>
                        <a:rPr lang="en-US" sz="1600" dirty="0">
                          <a:effectLst/>
                        </a:rPr>
                        <a:t>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extLst>
                  <a:ext uri="{0D108BD9-81ED-4DB2-BD59-A6C34878D82A}">
                    <a16:rowId xmlns:a16="http://schemas.microsoft.com/office/drawing/2014/main" val="3956416892"/>
                  </a:ext>
                </a:extLst>
              </a:tr>
              <a:tr h="61213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BC1445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</a:rPr>
                        <a:t>（</a:t>
                      </a:r>
                      <a:r>
                        <a:rPr lang="zh-CN" altLang="en-US" sz="1600" dirty="0">
                          <a:effectLst/>
                        </a:rPr>
                        <a:t>出埃及</a:t>
                      </a:r>
                      <a:r>
                        <a:rPr lang="en-US" sz="1600" dirty="0">
                          <a:effectLst/>
                        </a:rPr>
                        <a:t>15</a:t>
                      </a:r>
                      <a:r>
                        <a:rPr lang="zh-CN" sz="1600" dirty="0">
                          <a:effectLst/>
                        </a:rPr>
                        <a:t>个月）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</a:rPr>
                        <a:t>加低斯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差遣</a:t>
                      </a:r>
                      <a:r>
                        <a:rPr lang="en-US" sz="1600">
                          <a:effectLst/>
                        </a:rPr>
                        <a:t>12</a:t>
                      </a:r>
                      <a:r>
                        <a:rPr lang="zh-CN" sz="1600">
                          <a:effectLst/>
                        </a:rPr>
                        <a:t>探子探迦南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民</a:t>
                      </a:r>
                      <a:r>
                        <a:rPr lang="en-US" sz="1600">
                          <a:effectLst/>
                        </a:rPr>
                        <a:t>13</a:t>
                      </a:r>
                      <a:r>
                        <a:rPr lang="zh-CN" sz="1600">
                          <a:effectLst/>
                        </a:rPr>
                        <a:t>／</a:t>
                      </a:r>
                      <a:r>
                        <a:rPr lang="en-US" sz="1600">
                          <a:effectLst/>
                        </a:rPr>
                        <a:t>14</a:t>
                      </a:r>
                      <a:r>
                        <a:rPr lang="zh-CN" sz="1600">
                          <a:effectLst/>
                        </a:rPr>
                        <a:t>：</a:t>
                      </a:r>
                      <a:r>
                        <a:rPr lang="en-US" sz="1600">
                          <a:effectLst/>
                        </a:rPr>
                        <a:t>38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</a:rPr>
                        <a:t>哭号，抱怨</a:t>
                      </a:r>
                      <a:r>
                        <a:rPr lang="en-US" sz="1600" dirty="0">
                          <a:effectLst/>
                        </a:rPr>
                        <a:t>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extLst>
                  <a:ext uri="{0D108BD9-81ED-4DB2-BD59-A6C34878D82A}">
                    <a16:rowId xmlns:a16="http://schemas.microsoft.com/office/drawing/2014/main" val="3027972134"/>
                  </a:ext>
                </a:extLst>
              </a:tr>
              <a:tr h="61213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zh-CN" altLang="en-US" sz="1600" dirty="0">
                          <a:effectLst/>
                        </a:rPr>
                        <a:t>旷野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可拉一党的叛逆与灭亡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民</a:t>
                      </a:r>
                      <a:r>
                        <a:rPr lang="en-US" sz="1600">
                          <a:effectLst/>
                        </a:rPr>
                        <a:t>16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民发怨言</a:t>
                      </a:r>
                      <a:r>
                        <a:rPr lang="en-US" sz="1600">
                          <a:effectLst/>
                        </a:rPr>
                        <a:t>8</a:t>
                      </a:r>
                      <a:r>
                        <a:rPr lang="zh-CN" sz="1600">
                          <a:effectLst/>
                        </a:rPr>
                        <a:t>，</a:t>
                      </a:r>
                      <a:r>
                        <a:rPr lang="en-US" sz="1600">
                          <a:effectLst/>
                        </a:rPr>
                        <a:t>14700</a:t>
                      </a:r>
                      <a:r>
                        <a:rPr lang="zh-CN" sz="1600">
                          <a:effectLst/>
                        </a:rPr>
                        <a:t>人遭瘟疫死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extLst>
                  <a:ext uri="{0D108BD9-81ED-4DB2-BD59-A6C34878D82A}">
                    <a16:rowId xmlns:a16="http://schemas.microsoft.com/office/drawing/2014/main" val="2300354467"/>
                  </a:ext>
                </a:extLst>
              </a:tr>
              <a:tr h="9156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BC1406</a:t>
                      </a:r>
                    </a:p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</a:rPr>
                        <a:t>正月间</a:t>
                      </a:r>
                      <a:r>
                        <a:rPr lang="en-US" sz="1600" dirty="0">
                          <a:effectLst/>
                        </a:rPr>
                        <a:t>	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r>
                        <a:rPr lang="zh-CN" sz="1600">
                          <a:effectLst/>
                        </a:rPr>
                        <a:t>加低斯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</a:rPr>
                        <a:t>缺水，击打磐石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民</a:t>
                      </a:r>
                      <a:r>
                        <a:rPr lang="en-US" sz="1600">
                          <a:effectLst/>
                        </a:rPr>
                        <a:t>20</a:t>
                      </a:r>
                      <a:r>
                        <a:rPr lang="zh-CN" sz="1600">
                          <a:effectLst/>
                        </a:rPr>
                        <a:t>：</a:t>
                      </a:r>
                      <a:r>
                        <a:rPr lang="en-US" sz="1600">
                          <a:effectLst/>
                        </a:rPr>
                        <a:t>2</a:t>
                      </a:r>
                      <a:r>
                        <a:rPr lang="zh-CN" sz="1600">
                          <a:effectLst/>
                        </a:rPr>
                        <a:t>－</a:t>
                      </a:r>
                      <a:r>
                        <a:rPr lang="en-US" sz="1600">
                          <a:effectLst/>
                        </a:rPr>
                        <a:t>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抱怨</a:t>
                      </a:r>
                      <a:r>
                        <a:rPr lang="en-US" sz="1600">
                          <a:effectLst/>
                        </a:rPr>
                        <a:t>9</a:t>
                      </a:r>
                      <a:r>
                        <a:rPr lang="zh-CN" sz="1600">
                          <a:effectLst/>
                        </a:rPr>
                        <a:t>，争闹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extLst>
                  <a:ext uri="{0D108BD9-81ED-4DB2-BD59-A6C34878D82A}">
                    <a16:rowId xmlns:a16="http://schemas.microsoft.com/office/drawing/2014/main" val="3951432876"/>
                  </a:ext>
                </a:extLst>
              </a:tr>
              <a:tr h="61213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r>
                        <a:rPr lang="zh-CN" sz="1600">
                          <a:effectLst/>
                        </a:rPr>
                        <a:t>五月后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往红海路上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</a:rPr>
                        <a:t>火蛇与铜蛇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</a:rPr>
                        <a:t>民</a:t>
                      </a:r>
                      <a:r>
                        <a:rPr lang="en-US" sz="1600">
                          <a:effectLst/>
                        </a:rPr>
                        <a:t>21</a:t>
                      </a:r>
                      <a:r>
                        <a:rPr lang="zh-CN" sz="1600">
                          <a:effectLst/>
                        </a:rPr>
                        <a:t>：</a:t>
                      </a:r>
                      <a:r>
                        <a:rPr lang="en-US" sz="1600">
                          <a:effectLst/>
                        </a:rPr>
                        <a:t>4</a:t>
                      </a:r>
                      <a:r>
                        <a:rPr lang="zh-CN" sz="1600">
                          <a:effectLst/>
                        </a:rPr>
                        <a:t>－</a:t>
                      </a:r>
                      <a:r>
                        <a:rPr lang="en-US" sz="1600">
                          <a:effectLst/>
                        </a:rPr>
                        <a:t>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</a:rPr>
                        <a:t>因路难行，怨毒</a:t>
                      </a:r>
                      <a:r>
                        <a:rPr lang="en-US" sz="1600" dirty="0">
                          <a:effectLst/>
                        </a:rPr>
                        <a:t>10</a:t>
                      </a:r>
                      <a:r>
                        <a:rPr lang="zh-CN" sz="1600" dirty="0">
                          <a:effectLst/>
                        </a:rPr>
                        <a:t>，烦躁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6023" marR="56023" marT="0" marB="0"/>
                </a:tc>
                <a:extLst>
                  <a:ext uri="{0D108BD9-81ED-4DB2-BD59-A6C34878D82A}">
                    <a16:rowId xmlns:a16="http://schemas.microsoft.com/office/drawing/2014/main" val="2764998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、摩西时代的以色列人的不信，包含什么要素？今天我们的生活中，有进入安息吗？可否举例分享。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95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、认识基督超越摩西。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3:1-3:6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、反省摩西时代以色列人的教训。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3:7-3:11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、谨慎坚持在基督里的信心。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3:12-3:19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464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弟兄们，你们要谨慎，免得你们中间或有人存着不信的恶心，把永生上帝离弃了。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总要趁着还有今日，天天彼此相劝，免得你们中间有人被罪迷惑，心里就刚硬了。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我们若将起初确实的信心坚持到底，就在基督里有分了。</a:t>
            </a:r>
          </a:p>
        </p:txBody>
      </p:sp>
    </p:spTree>
    <p:extLst>
      <p:ext uri="{BB962C8B-B14F-4D97-AF65-F5344CB8AC3E}">
        <p14:creationId xmlns:p14="http://schemas.microsoft.com/office/powerpoint/2010/main" val="2619281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96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你们不可停止聚会，好像那些停止惯了的人，倒要彼此劝勉，既知道（原文是看见）那日子临近，就更当如此。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因为我们得知真道以后，若故意犯罪，赎罪的祭就再没有了；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惟有战惧等候审判和那烧灭众敌人的烈火。</a:t>
            </a:r>
          </a:p>
        </p:txBody>
      </p:sp>
    </p:spTree>
    <p:extLst>
      <p:ext uri="{BB962C8B-B14F-4D97-AF65-F5344CB8AC3E}">
        <p14:creationId xmlns:p14="http://schemas.microsoft.com/office/powerpoint/2010/main" val="2192483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96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、我们起初确实的信心，根基有无牢固？今天信心最大的挑战在哪里？教会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团契生活对我们信心和生命的影响怎样、如何能更好地提高？</a:t>
            </a:r>
          </a:p>
        </p:txBody>
      </p:sp>
    </p:spTree>
    <p:extLst>
      <p:ext uri="{BB962C8B-B14F-4D97-AF65-F5344CB8AC3E}">
        <p14:creationId xmlns:p14="http://schemas.microsoft.com/office/powerpoint/2010/main" val="2780651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》3-4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7171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、基督和摩西都是天父家中尽忠的榜样，你我是天父家中尽忠的仆人吗？要在这点上成功，经文中有提到怎样的教导？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、摩西时代的以色列人的不信，包含什么要素？今天我们的生活中，有进入安息吗？可否举例分享。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、我们起初确实的信心，根基有无牢固？今天信心最大的挑战在哪里？教会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团契生活对我们信心和生命的影响怎样、如何能更好地提高？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6687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9A47A2B02A3A44B647A00C2C85F6DD" ma:contentTypeVersion="4" ma:contentTypeDescription="Create a new document." ma:contentTypeScope="" ma:versionID="405e834f68aae9030bf0d2f026461027">
  <xsd:schema xmlns:xsd="http://www.w3.org/2001/XMLSchema" xmlns:xs="http://www.w3.org/2001/XMLSchema" xmlns:p="http://schemas.microsoft.com/office/2006/metadata/properties" xmlns:ns3="b77b61c0-02a3-4b49-9b35-8552509c3671" targetNamespace="http://schemas.microsoft.com/office/2006/metadata/properties" ma:root="true" ma:fieldsID="e76f8c1dfbf8015b9f2c28ebd26dc6f1" ns3:_="">
    <xsd:import namespace="b77b61c0-02a3-4b49-9b35-8552509c36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b61c0-02a3-4b49-9b35-8552509c36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6DFAC28-170F-4992-B97C-29D6469EC3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56ABF0-D435-4CDF-BDC0-614210AD7D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7b61c0-02a3-4b49-9b35-8552509c36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52B5077-6FE9-470D-ACE0-962283AB5C95}">
  <ds:schemaRefs>
    <ds:schemaRef ds:uri="b77b61c0-02a3-4b49-9b35-8552509c3671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12869</TotalTime>
  <Words>1745</Words>
  <Application>Microsoft Office PowerPoint</Application>
  <PresentationFormat>Widescreen</PresentationFormat>
  <Paragraphs>152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18</cp:revision>
  <dcterms:created xsi:type="dcterms:W3CDTF">2020-11-05T21:27:14Z</dcterms:created>
  <dcterms:modified xsi:type="dcterms:W3CDTF">2022-05-21T03:04:04Z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0x010100469A47A2B02A3A44B647A00C2C85F6DD</vt:lpwstr>
  </property>
</Properties>
</file>